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56" r:id="rId3"/>
    <p:sldId id="258" r:id="rId4"/>
    <p:sldId id="261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>
      <p:cViewPr>
        <p:scale>
          <a:sx n="56" d="100"/>
          <a:sy n="56" d="100"/>
        </p:scale>
        <p:origin x="96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39:58.53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24575,'7'0'0,"1"0"0,1 0 0,-1 0 0,5 0 0,-4 0 0,4 0 0,-5 4 0,1-3 0,-1 6 0,0-6 0,5 7 0,6-2 0,6 3 0,5 1 0,7 6 0,-5-5 0,10 10 0,-4-9 0,-5 7 0,2-8 0,-16 2 0,5-3 0,-10-1 0,-1 0 0,-5-1 0,0-4 0,-3 4 0,-1-4 0,-1 1 0,-2 2 0,3-3 0,-4 5 0,0-2 0,0 2 0,0-1 0,0 0 0,0 0 0,0 0 0,0 0 0,0 0 0,0 0 0,0 0 0,0 1 0,0-1 0,0 0 0,0 0 0,0 0 0,0 1 0,0-1 0,0 0 0,0 0 0,0 1 0,0-1 0,0 0 0,-4 0 0,4 1 0,-8-5 0,7 3 0,-6-2 0,6 3 0,-6-4 0,6 4 0,-6-4 0,6 4 0,-7-3 0,8 2 0,-4-3 0,0 4 0,0 0 0,-1 1 0,-2-5 0,6 3 0,-7-6 0,7 7 0,-6-4 0,2 4 0,-3 0 0,0 0 0,0 0 0,4 0 0,-3-4 0,6 3 0,-7-6 0,7 7 0,-6-7 0,2 6 0,1-3 0,-4 0 0,4 3 0,-4-3 0,4 4 0,-3 0 0,6-1 0,-6-2 0,6 1 0,-6-1 0,6 2 0,-6-2 0,6 2 0,-3-3 0,1 4 0,2-1 0,-2 1 0,3 0 0,-4-4 0,3 2 0,-6-5 0,6-1 0,-2-4 0,3-4 0,0 0 0,0-1 0,0 1 0,0-1 0,4-4 0,-3 4 0,3-4 0,-4 5 0,0-1 0,0 1 0,0-1 0,0 1 0,0-1 0,0 1 0,0 0 0,0-1 0,0 1 0,0 0 0,0 0 0,0 0 0,0 0 0,0 0 0,0 0 0,0 0 0,0-1 0,0 2 0,0-1 0,0 0 0,-3 0 0,-2 4 0,1 3 0,1 6 0,3 3 0,0 0 0,0 1 0,0-1 0,0 0 0,0 1 0,0-1 0,0 0 0,0 0 0,0 0 0,0 0 0,0 1 0,0-1 0,0 0 0,0 0 0,0 0 0,0 0 0,3-4 0,-2 3 0,6-7 0,-3 4 0,0 0 0,3-4 0,-6 8 0,2-4 0,-3 3 0,3 1 0,-2 0 0,3-1 0,-4 1 0,3-4 0,1 0 0,4-4 0,-1 0 0,1 0 0,0 0 0,0 0 0,0 0 0,0 0 0,0 0 0,-4-4 0,4 3 0,-4-3 0,4 1 0,0 2 0,-3-6 0,2 6 0,-3-3 0,1 0 0,2 3 0,-2-3 0,-1 1 0,3 2 0,-2-3 0,3 4 0,-4-4 0,3 3 0,-2-3 0,3 4 0,-1 0 0,1 0 0,-1 0 0,-2 0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40:02.226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124 0 24575,'-6'0'0,"-1"0"0,0 0 0,0 0 0,0 0 0,0 0 0,0 3 0,0-2 0,3 5 0,-2-2 0,2 0 0,1 2 0,-4-5 0,7 5 0,-7-5 0,7 5 0,-7-5 0,7 5 0,-6-3 0,5 4 0,-5-3 0,5 2 0,-5-6 0,5 6 0,-5-2 0,5 3 0,-1-1 0,2 0 0,0 1 0,0-1 0,0 1 0,0 0 0,0-1 0,0 1 0,0 0 0,0-1 0,0 1 0,0-1 0,0 1 0,0-1 0,0 1 0,0-1 0,0 1 0,2-1 0,2-2 0,0 2 0,1-6 0,-4 6 0,5-5 0,-2 2 0,3 0 0,-1-2 0,1 1 0,-4 2 0,3-4 0,-2 3 0,2 0 0,1-2 0,-1 2 0,1 0 0,-1-3 0,1 3 0,-1-3 0,1 3 0,-1-2 0,-2 5 0,1-5 0,-1 5 0,2-3 0,1 3 0,-4 1 0,3-1 0,-5 0 0,4 1 0,-4-1 0,5-3 0,-6 3 0,3-2 0,0 0 0,-2 1 0,5-4 0,-5 4 0,2-1 0,0 0 0,-3 1 0,3-1 0,1-1 0,-4 0 0,3-3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2T17:40:05.375"/>
    </inkml:context>
    <inkml:brush xml:id="br0">
      <inkml:brushProperty name="width" value="0.05" units="cm"/>
      <inkml:brushProperty name="height" value="0.05" units="cm"/>
      <inkml:brushProperty name="color" value="#C00000"/>
    </inkml:brush>
  </inkml:definitions>
  <inkml:trace contextRef="#ctx0" brushRef="#br0">0 158 24575,'7'0'0,"-1"0"0,0 0 0,1 0 0,0 0 0,-1 0 0,1 0 0,-1 0 0,1 0 0,-1 0 0,1 0 0,-1 0 0,1 0 0,-1 0 0,1 0 0,-1 0 0,1 0 0,-1 0 0,1 0 0,-1 0 0,0 0 0,1 0 0,-1 0 0,-2 3 0,2-2 0,-3 2 0,1 0 0,2-3 0,-3 3 0,4-3 0,-1 3 0,0-2 0,-2-1 0,-1-4 0,-3-2 0,0-1 0,0 1 0,0-1 0,0 1 0,0-1 0,0 0 0,0 1 0,0-1 0,0 0 0,0 1 0,0-1 0,0 1 0,0-1 0,0 1 0,0-1 0,2 1 0,-1-1 0,2 1 0,0 2 0,-2-2 0,2 3 0,0-1 0,-3-2 0,3 2 0,-3-2 0,3-1 0,-2 4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1061-33F0-4FA6-8752-45EF671638C7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6ABA6-218F-4B19-B8E0-07845D048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0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6ABA6-218F-4B19-B8E0-07845D048E8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61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F54D-0F2F-4A86-AE34-FE926D65982D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7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28EC-AC55-4E7E-AA5F-BE6AADC01B8E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78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7BC4-5C28-4FC9-A0D4-6971C978499A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54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52BB-C918-4685-9ACA-DAA3E6E5BBE3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50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FB41-14DB-4F2A-AC3F-673E9481F33E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26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2556-2613-4110-A241-3FECE1526F03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13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DE4B-32B0-45B9-B57A-F011DAAB0A72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0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5C42-32A5-49C0-A71B-D1235F1FA3D1}" type="datetime1">
              <a:rPr lang="fr-FR" smtClean="0"/>
              <a:t>02/06/2024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73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71B2B-6093-4A01-A005-831C7F0A9790}" type="datetime1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59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89D5B-CB14-460B-AE36-E938895BF635}" type="datetime1">
              <a:rPr lang="fr-FR" smtClean="0"/>
              <a:t>02/06/2024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153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F166-3775-4AC7-BCFD-9A7C8FCBFFA4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1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E692-6FF2-4458-9E3D-C3423ED09DEB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91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28983-C0D2-415A-AF58-D016C8EEE52D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75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1A49-34DF-4CF3-B952-93B4D03B25D1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164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66F6-98A1-4E58-A25C-6B708E27BD14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92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64FE-9EFB-43CF-9ABE-31BFB47AE47C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6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97C2-D050-4889-A757-41BD42C0A751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5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5667-2C23-4DDC-BE68-5CEA88192AD8}" type="datetime1">
              <a:rPr lang="fr-FR" smtClean="0"/>
              <a:t>02/06/2024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7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4BBB-64D8-43D2-B84D-DE5C7940AD5E}" type="datetime1">
              <a:rPr lang="fr-FR" smtClean="0"/>
              <a:t>02/06/2024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91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81073-2A49-4BBB-B975-5D14169AF628}" type="datetime1">
              <a:rPr lang="fr-FR" smtClean="0"/>
              <a:t>02/06/2024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12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49B9DA-71D5-43E8-8D79-9EF1E46DC512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56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B316-FC42-45E2-9B20-38F32EBB3D0F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71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3F3321-C59B-4222-8E48-51AF36706380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B0C39D1F-8E82-455D-8DC3-AF5B6BFD92DD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009D5-A797-4558-974F-46E8F41648E6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8EAB-E604-4579-AE35-2CA056A42F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6dIqCQ-WA1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6dIqCQ-WA10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dirty="0"/>
              <a:t>Les Ondes Acoustiques</a:t>
            </a:r>
          </a:p>
        </p:txBody>
      </p:sp>
    </p:spTree>
    <p:extLst>
      <p:ext uri="{BB962C8B-B14F-4D97-AF65-F5344CB8AC3E}">
        <p14:creationId xmlns:p14="http://schemas.microsoft.com/office/powerpoint/2010/main" val="237551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	</a:t>
            </a:r>
            <a:r>
              <a:rPr lang="fr-FR" sz="3200" b="1" dirty="0">
                <a:solidFill>
                  <a:schemeClr val="tx1"/>
                </a:solidFill>
              </a:rPr>
              <a:t>1. Hypothèse acoustique.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-1" y="6441465"/>
            <a:ext cx="10795379" cy="41653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Propagation de l’onde de pression. (</a:t>
            </a:r>
            <a:r>
              <a:rPr lang="fr-FR" dirty="0">
                <a:solidFill>
                  <a:schemeClr val="bg1"/>
                </a:solidFill>
                <a:hlinkClick r:id="rId4"/>
              </a:rPr>
              <a:t>https://www.youtube.com/watch?v=6dIqCQ-WA10</a:t>
            </a:r>
            <a:r>
              <a:rPr lang="fr-FR" dirty="0">
                <a:solidFill>
                  <a:schemeClr val="bg1"/>
                </a:solidFill>
              </a:rPr>
              <a:t> )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2</a:t>
            </a:fld>
            <a:endParaRPr lang="fr-FR"/>
          </a:p>
        </p:txBody>
      </p:sp>
      <p:pic>
        <p:nvPicPr>
          <p:cNvPr id="4" name="Propagation onde sonor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967" y="1882198"/>
            <a:ext cx="7815025" cy="4396109"/>
          </a:xfrm>
        </p:spPr>
      </p:pic>
    </p:spTree>
    <p:extLst>
      <p:ext uri="{BB962C8B-B14F-4D97-AF65-F5344CB8AC3E}">
        <p14:creationId xmlns:p14="http://schemas.microsoft.com/office/powerpoint/2010/main" val="12764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croquis, dessin, diagramme&#10;&#10;Description générée automatiquement">
            <a:extLst>
              <a:ext uri="{FF2B5EF4-FFF2-40B4-BE49-F238E27FC236}">
                <a16:creationId xmlns:a16="http://schemas.microsoft.com/office/drawing/2014/main" id="{318DFFCE-67C6-B41C-EFC8-348437E0B9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77" y="1930400"/>
            <a:ext cx="5432446" cy="4154223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6BA8A1-B247-7AF7-D073-EE7E92EF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12FF13-A6B6-079F-6180-41B8CA11EE5A}"/>
              </a:ext>
            </a:extLst>
          </p:cNvPr>
          <p:cNvSpPr txBox="1"/>
          <p:nvPr/>
        </p:nvSpPr>
        <p:spPr>
          <a:xfrm>
            <a:off x="1119188" y="1223446"/>
            <a:ext cx="939641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900" b="1" spc="-50" dirty="0">
                <a:latin typeface="+mj-lt"/>
                <a:ea typeface="+mj-ea"/>
                <a:cs typeface="+mj-cs"/>
              </a:rPr>
              <a:t>2. Seuil d’audibilité et de douleur des ondes acoustiques</a:t>
            </a:r>
          </a:p>
        </p:txBody>
      </p:sp>
    </p:spTree>
    <p:extLst>
      <p:ext uri="{BB962C8B-B14F-4D97-AF65-F5344CB8AC3E}">
        <p14:creationId xmlns:p14="http://schemas.microsoft.com/office/powerpoint/2010/main" val="324194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	</a:t>
            </a:r>
            <a:r>
              <a:rPr lang="fr-FR" sz="3200" b="1" dirty="0">
                <a:solidFill>
                  <a:schemeClr val="tx1"/>
                </a:solidFill>
              </a:rPr>
              <a:t>4. Célérité des ondes acoustiques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-1" y="6441465"/>
            <a:ext cx="10795379" cy="416536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Propagation de l’onde de pression. (</a:t>
            </a:r>
            <a:r>
              <a:rPr lang="fr-FR" dirty="0">
                <a:solidFill>
                  <a:schemeClr val="bg1"/>
                </a:solidFill>
                <a:hlinkClick r:id="rId2"/>
              </a:rPr>
              <a:t>https://www.youtube.com/watch?v=6dIqCQ-WA10</a:t>
            </a:r>
            <a:r>
              <a:rPr lang="fr-FR" dirty="0">
                <a:solidFill>
                  <a:schemeClr val="bg1"/>
                </a:solidFill>
              </a:rPr>
              <a:t> )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Espace réservé du contenu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004229165"/>
                  </p:ext>
                </p:extLst>
              </p:nvPr>
            </p:nvGraphicFramePr>
            <p:xfrm>
              <a:off x="885740" y="2525773"/>
              <a:ext cx="1048148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79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5869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9568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79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/>
                            <a:t>Matériau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/>
                            <a:t>Masse</a:t>
                          </a:r>
                          <a:r>
                            <a:rPr lang="fr-FR" b="0" baseline="0" dirty="0"/>
                            <a:t> unitaire</a:t>
                          </a:r>
                          <a:endParaRPr lang="fr-FR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/>
                            <a:t>Coefficient</a:t>
                          </a:r>
                          <a:r>
                            <a:rPr lang="fr-FR" b="0" baseline="0" dirty="0"/>
                            <a:t> de compressibilité</a:t>
                          </a:r>
                          <a:endParaRPr lang="fr-FR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fr-FR" b="0" dirty="0"/>
                            <a:t> (à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295 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fr-FR" b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Air</a:t>
                          </a:r>
                        </a:p>
                        <a:p>
                          <a:pPr algn="ctr"/>
                          <a:r>
                            <a:rPr lang="fr-FR" dirty="0"/>
                            <a:t>(considéré</a:t>
                          </a:r>
                          <a:r>
                            <a:rPr lang="fr-FR" baseline="0" dirty="0"/>
                            <a:t> comme</a:t>
                          </a:r>
                        </a:p>
                        <a:p>
                          <a:pPr algn="ctr"/>
                          <a:r>
                            <a:rPr lang="fr-FR" baseline="0" dirty="0"/>
                            <a:t>un gaz parfait)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=28,8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𝑚𝑜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=7×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=344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Eau</a:t>
                          </a:r>
                        </a:p>
                        <a:p>
                          <a:pPr algn="ctr"/>
                          <a:r>
                            <a:rPr lang="fr-FR" dirty="0"/>
                            <a:t>(fluide quasi-incompressible)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=1,0×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=5,0×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=1,4×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/>
                            <a:t>Solide</a:t>
                          </a:r>
                        </a:p>
                        <a:p>
                          <a:pPr algn="ctr"/>
                          <a:r>
                            <a:rPr lang="fr-FR" dirty="0"/>
                            <a:t>(modèle du solide élastique)</a:t>
                          </a:r>
                        </a:p>
                        <a:p>
                          <a:pPr algn="ctr"/>
                          <a:r>
                            <a:rPr lang="fr-FR" dirty="0"/>
                            <a:t>Exemple</a:t>
                          </a:r>
                          <a:r>
                            <a:rPr lang="fr-FR" baseline="0" dirty="0"/>
                            <a:t> du fer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=7,88×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Module d’Young :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=190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𝐺𝑃𝑎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=4,91×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Espace réservé du contenu 5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004229165"/>
                  </p:ext>
                </p:extLst>
              </p:nvPr>
            </p:nvGraphicFramePr>
            <p:xfrm>
              <a:off x="885740" y="2525773"/>
              <a:ext cx="10481480" cy="3108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47916"/>
                    <a:gridCol w="2458699"/>
                    <a:gridCol w="2795689"/>
                    <a:gridCol w="2279176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 smtClean="0"/>
                            <a:t>Matériau</a:t>
                          </a:r>
                          <a:endParaRPr lang="fr-FR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 smtClean="0"/>
                            <a:t>Masse</a:t>
                          </a:r>
                          <a:r>
                            <a:rPr lang="fr-FR" b="0" baseline="0" dirty="0" smtClean="0"/>
                            <a:t> unitaire</a:t>
                          </a:r>
                          <a:endParaRPr lang="fr-FR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 smtClean="0"/>
                            <a:t>Coefficient</a:t>
                          </a:r>
                          <a:r>
                            <a:rPr lang="fr-FR" b="0" baseline="0" dirty="0" smtClean="0"/>
                            <a:t> de compressibilité</a:t>
                          </a:r>
                          <a:endParaRPr lang="fr-FR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0160" t="-4762" r="-1070" b="-400952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 smtClean="0"/>
                            <a:t>Air</a:t>
                          </a:r>
                        </a:p>
                        <a:p>
                          <a:pPr algn="ctr"/>
                          <a:r>
                            <a:rPr lang="fr-FR" dirty="0" smtClean="0"/>
                            <a:t>(considéré</a:t>
                          </a:r>
                          <a:r>
                            <a:rPr lang="fr-FR" baseline="0" dirty="0" smtClean="0"/>
                            <a:t> comme</a:t>
                          </a:r>
                        </a:p>
                        <a:p>
                          <a:pPr algn="ctr"/>
                          <a:r>
                            <a:rPr lang="fr-FR" baseline="0" dirty="0" smtClean="0"/>
                            <a:t>un gaz parfait)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0347" t="-72848" r="-207692" b="-178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3464" t="-72848" r="-82353" b="-178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0160" t="-72848" r="-1070" b="-178808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 smtClean="0"/>
                            <a:t>Eau</a:t>
                          </a:r>
                        </a:p>
                        <a:p>
                          <a:pPr algn="ctr"/>
                          <a:r>
                            <a:rPr lang="fr-FR" dirty="0" smtClean="0"/>
                            <a:t>(fluide quasi-incompressible)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0347" t="-248571" r="-207692" b="-1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3464" t="-248571" r="-82353" b="-1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0160" t="-248571" r="-1070" b="-157143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 smtClean="0"/>
                            <a:t>Solide</a:t>
                          </a:r>
                        </a:p>
                        <a:p>
                          <a:pPr algn="ctr"/>
                          <a:r>
                            <a:rPr lang="fr-FR" dirty="0" smtClean="0"/>
                            <a:t>(modèle du solide élastique)</a:t>
                          </a:r>
                        </a:p>
                        <a:p>
                          <a:pPr algn="ctr"/>
                          <a:r>
                            <a:rPr lang="fr-FR" dirty="0" smtClean="0"/>
                            <a:t>Exemple</a:t>
                          </a:r>
                          <a:r>
                            <a:rPr lang="fr-FR" baseline="0" dirty="0" smtClean="0"/>
                            <a:t> du fer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0347" t="-244000" r="-20769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3464" t="-244000" r="-8235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60160" t="-244000" r="-1070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730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5</a:t>
            </a:fld>
            <a:endParaRPr lang="fr-FR"/>
          </a:p>
        </p:txBody>
      </p:sp>
      <p:pic>
        <p:nvPicPr>
          <p:cNvPr id="13" name="Picture 2" descr="EarAnatomy_NoLabel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3119" y="1837532"/>
            <a:ext cx="4389097" cy="440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Espace réservé du contenu 1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081" t="8803" r="35204" b="21438"/>
          <a:stretch/>
        </p:blipFill>
        <p:spPr>
          <a:xfrm rot="16200000">
            <a:off x="6070395" y="1765092"/>
            <a:ext cx="4454205" cy="449676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82877" y="5391787"/>
            <a:ext cx="922783" cy="648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	</a:t>
            </a:r>
            <a:r>
              <a:rPr lang="fr-FR" sz="3200" b="1" dirty="0">
                <a:solidFill>
                  <a:schemeClr val="tx1"/>
                </a:solidFill>
              </a:rPr>
              <a:t>1. Adaptation d’impédance dans l’oreille moyenne.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02785" y="1814657"/>
            <a:ext cx="922783" cy="648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9688030" y="1917330"/>
            <a:ext cx="10910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enclume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834125" y="4737979"/>
            <a:ext cx="922783" cy="786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981182" y="4765702"/>
            <a:ext cx="740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étrier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74736" y="1832139"/>
            <a:ext cx="922783" cy="1026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6190611" y="2115120"/>
            <a:ext cx="10910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marteau</a:t>
            </a:r>
          </a:p>
        </p:txBody>
      </p:sp>
      <p:sp>
        <p:nvSpPr>
          <p:cNvPr id="24" name="Espace réservé du contenu 4"/>
          <p:cNvSpPr txBox="1">
            <a:spLocks/>
          </p:cNvSpPr>
          <p:nvPr/>
        </p:nvSpPr>
        <p:spPr>
          <a:xfrm>
            <a:off x="-1" y="6441465"/>
            <a:ext cx="10795379" cy="4165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Rôle des osselets dans l’adaptation d’impédance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9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645D92-CBD1-CFC2-1B88-895F0FDB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DD5A0-37C0-400D-BCDA-3F59EDBD881B}"/>
              </a:ext>
            </a:extLst>
          </p:cNvPr>
          <p:cNvSpPr/>
          <p:nvPr/>
        </p:nvSpPr>
        <p:spPr>
          <a:xfrm>
            <a:off x="977030" y="1615858"/>
            <a:ext cx="10985326" cy="38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A31DA7A-A880-173E-23A1-77991EA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62" y="-565167"/>
            <a:ext cx="10058400" cy="1450757"/>
          </a:xfrm>
        </p:spPr>
        <p:txBody>
          <a:bodyPr>
            <a:normAutofit fontScale="90000"/>
          </a:bodyPr>
          <a:lstStyle/>
          <a:p>
            <a:br>
              <a:rPr lang="fr-FR" dirty="0">
                <a:solidFill>
                  <a:schemeClr val="tx1"/>
                </a:solidFill>
              </a:rPr>
            </a:br>
            <a:r>
              <a:rPr lang="fr-FR" sz="3200" b="1" dirty="0">
                <a:solidFill>
                  <a:schemeClr val="tx1"/>
                </a:solidFill>
              </a:rPr>
              <a:t>Vitesse du son en fonction de l’altitude (pression) et de la température ambiante</a:t>
            </a:r>
          </a:p>
        </p:txBody>
      </p:sp>
      <p:pic>
        <p:nvPicPr>
          <p:cNvPr id="10" name="Image 9" descr="Une image contenant texte, capture d’écran, Police, algèbre&#10;&#10;Description générée automatiquement">
            <a:extLst>
              <a:ext uri="{FF2B5EF4-FFF2-40B4-BE49-F238E27FC236}">
                <a16:creationId xmlns:a16="http://schemas.microsoft.com/office/drawing/2014/main" id="{48E19D2A-021B-E563-475B-4071DD369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6" y="4620148"/>
            <a:ext cx="5660808" cy="1590895"/>
          </a:xfrm>
          <a:prstGeom prst="rect">
            <a:avLst/>
          </a:prstGeom>
        </p:spPr>
      </p:pic>
      <p:pic>
        <p:nvPicPr>
          <p:cNvPr id="11" name="Image 10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2AA9D1D4-9EBD-0C20-843A-C0E2F2853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09" y="885589"/>
            <a:ext cx="7421198" cy="42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645D92-CBD1-CFC2-1B88-895F0FDB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D1F-8E82-455D-8DC3-AF5B6BFD92DD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DD5A0-37C0-400D-BCDA-3F59EDBD881B}"/>
              </a:ext>
            </a:extLst>
          </p:cNvPr>
          <p:cNvSpPr/>
          <p:nvPr/>
        </p:nvSpPr>
        <p:spPr>
          <a:xfrm>
            <a:off x="977030" y="1615858"/>
            <a:ext cx="10985326" cy="38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A31DA7A-A880-173E-23A1-77991EA5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44" y="-774340"/>
            <a:ext cx="10058400" cy="1450757"/>
          </a:xfrm>
        </p:spPr>
        <p:txBody>
          <a:bodyPr>
            <a:normAutofit/>
          </a:bodyPr>
          <a:lstStyle/>
          <a:p>
            <a:br>
              <a:rPr lang="fr-FR" dirty="0">
                <a:solidFill>
                  <a:schemeClr val="tx1"/>
                </a:solidFill>
              </a:rPr>
            </a:br>
            <a:r>
              <a:rPr lang="fr-FR" sz="3200" b="1" dirty="0">
                <a:solidFill>
                  <a:schemeClr val="tx1"/>
                </a:solidFill>
              </a:rPr>
              <a:t>Les aspects énergétiques</a:t>
            </a:r>
          </a:p>
        </p:txBody>
      </p:sp>
      <p:pic>
        <p:nvPicPr>
          <p:cNvPr id="3" name="Image 2" descr="Une image contenant Police, blanc, écriture manuscrite, calligraphie&#10;&#10;Description générée automatiquement">
            <a:extLst>
              <a:ext uri="{FF2B5EF4-FFF2-40B4-BE49-F238E27FC236}">
                <a16:creationId xmlns:a16="http://schemas.microsoft.com/office/drawing/2014/main" id="{856A1CBA-8932-F349-C6F6-08C99AD4B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5" y="1832308"/>
            <a:ext cx="2804351" cy="1035200"/>
          </a:xfrm>
          <a:prstGeom prst="rect">
            <a:avLst/>
          </a:prstGeom>
        </p:spPr>
      </p:pic>
      <p:pic>
        <p:nvPicPr>
          <p:cNvPr id="7" name="Image 6" descr="Une image contenant Police, blanc, symbole, conception&#10;&#10;Description générée automatiquement">
            <a:extLst>
              <a:ext uri="{FF2B5EF4-FFF2-40B4-BE49-F238E27FC236}">
                <a16:creationId xmlns:a16="http://schemas.microsoft.com/office/drawing/2014/main" id="{7B35CBD3-6333-F6B5-01D2-BB5A8BA43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40" y="1832308"/>
            <a:ext cx="2350607" cy="9195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1CBF611-8803-1F82-A796-07B107CD30DE}"/>
              </a:ext>
            </a:extLst>
          </p:cNvPr>
          <p:cNvSpPr txBox="1"/>
          <p:nvPr/>
        </p:nvSpPr>
        <p:spPr>
          <a:xfrm>
            <a:off x="390895" y="827206"/>
            <a:ext cx="509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Système</a:t>
            </a:r>
            <a:r>
              <a:rPr lang="fr-FR" dirty="0"/>
              <a:t> : Volume V entouré d’une surface fermée S </a:t>
            </a:r>
          </a:p>
        </p:txBody>
      </p:sp>
      <p:pic>
        <p:nvPicPr>
          <p:cNvPr id="13" name="Image 12" descr="Une image contenant Police, texte, blanc, calligraphie&#10;&#10;Description générée automatiquement">
            <a:extLst>
              <a:ext uri="{FF2B5EF4-FFF2-40B4-BE49-F238E27FC236}">
                <a16:creationId xmlns:a16="http://schemas.microsoft.com/office/drawing/2014/main" id="{0505812C-264E-95A3-F29D-715AEEC0D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33" y="2561764"/>
            <a:ext cx="4330700" cy="8128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200F5C-A62D-2B8C-3B25-D4FD15D63862}"/>
              </a:ext>
            </a:extLst>
          </p:cNvPr>
          <p:cNvSpPr txBox="1"/>
          <p:nvPr/>
        </p:nvSpPr>
        <p:spPr>
          <a:xfrm>
            <a:off x="468045" y="2829858"/>
            <a:ext cx="323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Bilan des forces sur une surface </a:t>
            </a:r>
            <a:endParaRPr lang="fr-FR" dirty="0"/>
          </a:p>
        </p:txBody>
      </p:sp>
      <p:pic>
        <p:nvPicPr>
          <p:cNvPr id="16" name="Image 15" descr="Une image contenant Police, typographie, blanc, calligraphie&#10;&#10;Description générée automatiquement">
            <a:extLst>
              <a:ext uri="{FF2B5EF4-FFF2-40B4-BE49-F238E27FC236}">
                <a16:creationId xmlns:a16="http://schemas.microsoft.com/office/drawing/2014/main" id="{40A02B47-B9EE-F9D9-76E1-46EA85149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99" y="3464868"/>
            <a:ext cx="1384999" cy="369333"/>
          </a:xfrm>
          <a:prstGeom prst="rect">
            <a:avLst/>
          </a:prstGeom>
        </p:spPr>
      </p:pic>
      <p:pic>
        <p:nvPicPr>
          <p:cNvPr id="18" name="Image 17" descr="Une image contenant texte, Police, écriture manuscrite, blanc&#10;&#10;Description générée automatiquement">
            <a:extLst>
              <a:ext uri="{FF2B5EF4-FFF2-40B4-BE49-F238E27FC236}">
                <a16:creationId xmlns:a16="http://schemas.microsoft.com/office/drawing/2014/main" id="{372C7AA3-F5DD-904B-84BD-B55A516A5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97" y="3199190"/>
            <a:ext cx="4533900" cy="2451100"/>
          </a:xfrm>
          <a:prstGeom prst="rect">
            <a:avLst/>
          </a:prstGeom>
        </p:spPr>
      </p:pic>
      <p:pic>
        <p:nvPicPr>
          <p:cNvPr id="20" name="Image 19" descr="Une image contenant Police, typographie, blanc, texte&#10;&#10;Description générée automatiquement">
            <a:extLst>
              <a:ext uri="{FF2B5EF4-FFF2-40B4-BE49-F238E27FC236}">
                <a16:creationId xmlns:a16="http://schemas.microsoft.com/office/drawing/2014/main" id="{B2083863-21CB-A11A-4F23-32CBF171F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69" y="5576934"/>
            <a:ext cx="2349500" cy="520700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B9383C2-C6C7-493F-D653-58D493C42AA0}"/>
                  </a:ext>
                </a:extLst>
              </p:cNvPr>
              <p:cNvSpPr txBox="1"/>
              <p:nvPr/>
            </p:nvSpPr>
            <p:spPr>
              <a:xfrm>
                <a:off x="6096000" y="1828800"/>
                <a:ext cx="4230902" cy="67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 : Densité volumique d’énergie acoustique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</m:acc>
                  </m:oMath>
                </a14:m>
                <a:r>
                  <a:rPr lang="fr-FR" dirty="0"/>
                  <a:t> : Vecteur de </a:t>
                </a:r>
                <a:r>
                  <a:rPr lang="fr-FR" dirty="0" err="1"/>
                  <a:t>Poynting</a:t>
                </a:r>
                <a:r>
                  <a:rPr lang="fr-FR" dirty="0"/>
                  <a:t> (W/m2</a:t>
                </a:r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B9383C2-C6C7-493F-D653-58D493C42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8800"/>
                <a:ext cx="4230902" cy="679930"/>
              </a:xfrm>
              <a:prstGeom prst="rect">
                <a:avLst/>
              </a:prstGeom>
              <a:blipFill>
                <a:blip r:embed="rId8"/>
                <a:stretch>
                  <a:fillRect l="-1198" t="-3704" r="-299" b="-129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B4BB8F92-D6CA-2BB6-0E71-C997988BB5E4}"/>
              </a:ext>
            </a:extLst>
          </p:cNvPr>
          <p:cNvSpPr txBox="1"/>
          <p:nvPr/>
        </p:nvSpPr>
        <p:spPr>
          <a:xfrm>
            <a:off x="429840" y="3434063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sait 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7D2544D-6F8C-0CBA-3414-CDE6D6EE097E}"/>
              </a:ext>
            </a:extLst>
          </p:cNvPr>
          <p:cNvSpPr txBox="1"/>
          <p:nvPr/>
        </p:nvSpPr>
        <p:spPr>
          <a:xfrm>
            <a:off x="429840" y="1317445"/>
            <a:ext cx="457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Equation de conservation l’énergie acoustique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86CAD2A-5531-BCFC-5D3E-6328EED32FC0}"/>
              </a:ext>
            </a:extLst>
          </p:cNvPr>
          <p:cNvSpPr txBox="1"/>
          <p:nvPr/>
        </p:nvSpPr>
        <p:spPr>
          <a:xfrm>
            <a:off x="3527033" y="2142226"/>
            <a:ext cx="60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et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5C8AA6-3BFA-7A3E-93E3-6B5A87F9D6D5}"/>
              </a:ext>
            </a:extLst>
          </p:cNvPr>
          <p:cNvSpPr txBox="1"/>
          <p:nvPr/>
        </p:nvSpPr>
        <p:spPr>
          <a:xfrm>
            <a:off x="3707485" y="3469973"/>
            <a:ext cx="60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8195912-51C6-D7E6-089D-12288C0BF7F5}"/>
                  </a:ext>
                </a:extLst>
              </p:cNvPr>
              <p:cNvSpPr txBox="1"/>
              <p:nvPr/>
            </p:nvSpPr>
            <p:spPr>
              <a:xfrm>
                <a:off x="8077200" y="2859225"/>
                <a:ext cx="1106457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18195912-51C6-D7E6-089D-12288C0B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859225"/>
                <a:ext cx="1106457" cy="310598"/>
              </a:xfrm>
              <a:prstGeom prst="rect">
                <a:avLst/>
              </a:prstGeom>
              <a:blipFill>
                <a:blip r:embed="rId9"/>
                <a:stretch>
                  <a:fillRect l="-4545" b="-1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ZoneTexte 28">
            <a:extLst>
              <a:ext uri="{FF2B5EF4-FFF2-40B4-BE49-F238E27FC236}">
                <a16:creationId xmlns:a16="http://schemas.microsoft.com/office/drawing/2014/main" id="{B9E8055A-B515-CC4B-2C64-D784FD9117EE}"/>
              </a:ext>
            </a:extLst>
          </p:cNvPr>
          <p:cNvSpPr txBox="1"/>
          <p:nvPr/>
        </p:nvSpPr>
        <p:spPr>
          <a:xfrm>
            <a:off x="7195439" y="2814431"/>
            <a:ext cx="88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donc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87C13F6B-ADD0-D365-14AB-CAC847E72DF6}"/>
                  </a:ext>
                </a:extLst>
              </p14:cNvPr>
              <p14:cNvContentPartPr/>
              <p14:nvPr/>
            </p14:nvContentPartPr>
            <p14:xfrm>
              <a:off x="7319108" y="4249353"/>
              <a:ext cx="186865" cy="26161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87C13F6B-ADD0-D365-14AB-CAC847E72D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10450" y="4240357"/>
                <a:ext cx="204541" cy="279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CC9AE458-0CAB-7739-347F-B96B2640FBED}"/>
                  </a:ext>
                </a:extLst>
              </p14:cNvPr>
              <p14:cNvContentPartPr/>
              <p14:nvPr/>
            </p14:nvContentPartPr>
            <p14:xfrm>
              <a:off x="6404779" y="4192446"/>
              <a:ext cx="70920" cy="127440"/>
            </p14:xfrm>
          </p:contentPart>
        </mc:Choice>
        <mc:Fallback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CC9AE458-0CAB-7739-347F-B96B2640FB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139" y="4183446"/>
                <a:ext cx="885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6189264D-D16B-7124-C7D7-8E4F2D1FA52B}"/>
                  </a:ext>
                </a:extLst>
              </p14:cNvPr>
              <p14:cNvContentPartPr/>
              <p14:nvPr/>
            </p14:nvContentPartPr>
            <p14:xfrm>
              <a:off x="6419899" y="4268406"/>
              <a:ext cx="81720" cy="63000"/>
            </p14:xfrm>
          </p:contentPart>
        </mc:Choice>
        <mc:Fallback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6189264D-D16B-7124-C7D7-8E4F2D1FA5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10899" y="4259766"/>
                <a:ext cx="99360" cy="8064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ZoneTexte 32">
            <a:extLst>
              <a:ext uri="{FF2B5EF4-FFF2-40B4-BE49-F238E27FC236}">
                <a16:creationId xmlns:a16="http://schemas.microsoft.com/office/drawing/2014/main" id="{2A4C6F87-82C0-8A76-29A6-6631AC640C74}"/>
              </a:ext>
            </a:extLst>
          </p:cNvPr>
          <p:cNvSpPr txBox="1"/>
          <p:nvPr/>
        </p:nvSpPr>
        <p:spPr>
          <a:xfrm>
            <a:off x="7487768" y="4137601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00B050"/>
                </a:solidFill>
              </a:rPr>
              <a:t>Navier stockes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BA9B2B2-68A1-4A4C-B667-E5811938FC7A}"/>
              </a:ext>
            </a:extLst>
          </p:cNvPr>
          <p:cNvSpPr txBox="1"/>
          <p:nvPr/>
        </p:nvSpPr>
        <p:spPr>
          <a:xfrm>
            <a:off x="4858244" y="4170314"/>
            <a:ext cx="15905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accent1"/>
                </a:solidFill>
              </a:rPr>
              <a:t>conservation de la masse </a:t>
            </a:r>
          </a:p>
        </p:txBody>
      </p:sp>
    </p:spTree>
    <p:extLst>
      <p:ext uri="{BB962C8B-B14F-4D97-AF65-F5344CB8AC3E}">
        <p14:creationId xmlns:p14="http://schemas.microsoft.com/office/powerpoint/2010/main" val="2681864090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2817</TotalTime>
  <Words>272</Words>
  <Application>Microsoft Macintosh PowerPoint</Application>
  <PresentationFormat>Grand écran</PresentationFormat>
  <Paragraphs>54</Paragraphs>
  <Slides>7</Slides>
  <Notes>1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Rétrospective</vt:lpstr>
      <vt:lpstr>Conception personnalisée</vt:lpstr>
      <vt:lpstr>Les Ondes Acoustiques</vt:lpstr>
      <vt:lpstr>  1. Hypothèse acoustique.</vt:lpstr>
      <vt:lpstr>Présentation PowerPoint</vt:lpstr>
      <vt:lpstr>  4. Célérité des ondes acoustiques</vt:lpstr>
      <vt:lpstr>  1. Adaptation d’impédance dans l’oreille moyenne.</vt:lpstr>
      <vt:lpstr> Vitesse du son en fonction de l’altitude (pression) et de la température ambiante</vt:lpstr>
      <vt:lpstr> Les aspects énergétiques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Jules FILLETTE</dc:creator>
  <cp:lastModifiedBy>Elie LACOMBE</cp:lastModifiedBy>
  <cp:revision>29</cp:revision>
  <cp:lastPrinted>2019-06-12T19:58:04Z</cp:lastPrinted>
  <dcterms:created xsi:type="dcterms:W3CDTF">2019-02-02T09:11:16Z</dcterms:created>
  <dcterms:modified xsi:type="dcterms:W3CDTF">2024-06-02T17:44:20Z</dcterms:modified>
</cp:coreProperties>
</file>